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</p:sldIdLst>
  <p:sldSz cx="9144000" cy="5143500" type="screen16x9"/>
  <p:notesSz cx="6858000" cy="9144000"/>
  <p:embeddedFontLst>
    <p:embeddedFont>
      <p:font typeface="Do Hyeon" panose="020B0600000101010101" charset="-127"/>
      <p:regular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HY헤드라인M" panose="02030600000101010101" pitchFamily="18" charset="-127"/>
      <p:regular r:id="rId22"/>
    </p:embeddedFont>
    <p:embeddedFont>
      <p:font typeface="Impact" panose="020B0806030902050204" pitchFamily="34" charset="0"/>
      <p:regular r:id="rId23"/>
    </p:embeddedFont>
    <p:embeddedFont>
      <p:font typeface="Lato" panose="020B0600000101010101" charset="0"/>
      <p:regular r:id="rId24"/>
      <p:bold r:id="rId25"/>
      <p:italic r:id="rId26"/>
      <p:boldItalic r:id="rId27"/>
    </p:embeddedFont>
    <p:embeddedFont>
      <p:font typeface="Playfair Display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924" autoAdjust="0"/>
  </p:normalViewPr>
  <p:slideViewPr>
    <p:cSldViewPr snapToGrid="0">
      <p:cViewPr varScale="1">
        <p:scale>
          <a:sx n="97" d="100"/>
          <a:sy n="97" d="100"/>
        </p:scale>
        <p:origin x="151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안녕하세요, 캡스톤 8조 '눈치보이조'입니다.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지금부터 저희 팀이 진행한 프로젝트에 대해 설명드리겠습니다.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87f3bd27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87f3bd27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문제가 되었던 부분을 저희는 프로젝트에서 </a:t>
            </a:r>
            <a:r>
              <a:rPr lang="en" dirty="0"/>
              <a:t>노선</a:t>
            </a:r>
            <a:r>
              <a:rPr lang="ko-KR" altLang="en-US" dirty="0"/>
              <a:t>과 구간을 제한하고</a:t>
            </a:r>
            <a:r>
              <a:rPr lang="en-US" altLang="ko-KR" dirty="0"/>
              <a:t>,</a:t>
            </a:r>
            <a:r>
              <a:rPr lang="en" dirty="0"/>
              <a:t> </a:t>
            </a:r>
            <a:r>
              <a:rPr lang="ko-KR" altLang="en-US" dirty="0"/>
              <a:t>열차는 가상의 시간표를 사용하였으며</a:t>
            </a:r>
            <a:r>
              <a:rPr lang="en" altLang="ko-KR" dirty="0"/>
              <a:t> </a:t>
            </a:r>
            <a:r>
              <a:rPr lang="ko-KR" altLang="en-US" dirty="0"/>
              <a:t>시연 시 </a:t>
            </a:r>
            <a:r>
              <a:rPr lang="en" dirty="0"/>
              <a:t>열차의 위치를 </a:t>
            </a:r>
            <a:r>
              <a:rPr lang="ko-KR" altLang="en-US" dirty="0"/>
              <a:t>지정하는 방법을 이용하여</a:t>
            </a:r>
            <a:r>
              <a:rPr lang="en" dirty="0"/>
              <a:t> 시연하는 것으로 해결하였습니다.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87f3bd2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87f3bd2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저희가 임의로 지정한 열차의 노선과 구간, 가상의 시간표, 열차의 고정 위치 데이터들이 담긴 DB입니다.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87f3bd2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87f3bd2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중간 자문 평가 때 프로토타입의 특성 상 관리가 편하고 성능이 좋은 라즈베리 파이를 쓰는 것은 좋으나 이후 실제 지하철에 적용하게 될 경우 모든 좌석에 대해 라즈베리 파이를 변경하는 것은 요구되는 비용이 너무 크다는 피드백을 받았습니다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그에 대한 해결책으로는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beacon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경우 초기 설정 이후에는 큰 변경 없이 신호 발신을 수행합니다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 별도의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low cost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블루투스 모듈을 이용하여 장착함으로써 라즈베리 파이 하나로 두 좌석의 센서를 한번에 관리할 수 있게 하여 비용을 줄일 수 있을 것이라 생각합니다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686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87f3bd2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87f3bd2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5946937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25946937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25946937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25946937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오늘날 수많은 사람들이 지하철을 사용하면서, 임산부들과 이들을 위한 임산부석 역시 다양한 상황에 놓이게 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양보를 받지 못해 임산부석을 사용하지 못할 때도 있고,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타인의 눈치 때문에 편히 이용하지 못할 때도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-image 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이는 개개인마다 임산부와 임산부석에 대한 생각이 다르며, 이러한 차이점들이 임산부들을 대하는 태도로 나타나기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87f7227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87f7227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저희가 알아본바에 따르면, 일반인중에 임산부 배려석에 앉아 본적이 있는 경우가 39.5%나 되었습니다.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 이유에 대해서도 알아본 결과,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빈자리라서 앉은 경우가 54.6%, </a:t>
            </a:r>
            <a:r>
              <a:rPr lang="ko-KR" altLang="en-US" dirty="0" err="1"/>
              <a:t>배려석</a:t>
            </a:r>
            <a:r>
              <a:rPr lang="ko-KR" altLang="en-US" dirty="0"/>
              <a:t> 양보가 </a:t>
            </a:r>
            <a:r>
              <a:rPr lang="en" dirty="0"/>
              <a:t>강제가 아니어서가 26.9% 비율을 차지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 중에서도 만약 주변에 임산부가 있다는 걸 인지한 경우, 54.6%의 사람들이 양보한다고 답했습니다.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절반 이상의 사람들이 산모임을 알면 양보를 해 주겠다는 응답과는 다르게</a:t>
            </a:r>
            <a:r>
              <a:rPr lang="en-US" altLang="ko-KR" dirty="0"/>
              <a:t>, </a:t>
            </a:r>
            <a:r>
              <a:rPr lang="en" dirty="0"/>
              <a:t>임산부 분들은 배려석 이용에 큰 불편함을 느끼고 있</a:t>
            </a:r>
            <a:r>
              <a:rPr lang="ko-KR" altLang="en-US" dirty="0" err="1"/>
              <a:t>었</a:t>
            </a:r>
            <a:r>
              <a:rPr lang="en" dirty="0"/>
              <a:t>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임산부 분들을 위해 만들어진 배려석임에도 불구하고, </a:t>
            </a:r>
            <a:r>
              <a:rPr lang="ko-KR" altLang="en-US" dirty="0"/>
              <a:t>여러가지 이유로 산모임을 알아차리지 못해</a:t>
            </a:r>
            <a:r>
              <a:rPr lang="en" dirty="0"/>
              <a:t> 자리를 양보 받지 못하는 경우가 대부분이기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이를 위해서 저희는 임산부 분들이 일반인에게 자신이 임산부임을 알릴 수 있고, 또한 임산부석을 예약할 수 있는 어플을 만들어,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임산부 분들이 </a:t>
            </a:r>
            <a:r>
              <a:rPr lang="ko-KR" altLang="en-US" dirty="0"/>
              <a:t>편하게</a:t>
            </a:r>
            <a:r>
              <a:rPr lang="en" dirty="0"/>
              <a:t> </a:t>
            </a:r>
            <a:r>
              <a:rPr lang="ko-KR" altLang="en-US" dirty="0"/>
              <a:t>배려석을 이용하고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dirty="0"/>
              <a:t>쉽게 </a:t>
            </a:r>
            <a:r>
              <a:rPr lang="ko-KR" altLang="en-US" dirty="0"/>
              <a:t>양보를</a:t>
            </a:r>
            <a:r>
              <a:rPr lang="en" dirty="0"/>
              <a:t> 받을 수 있도록 </a:t>
            </a:r>
            <a:r>
              <a:rPr lang="ko-KR" altLang="en-US" dirty="0"/>
              <a:t>하는 프로젝트를 진행하게 되었습니다</a:t>
            </a:r>
            <a:r>
              <a:rPr lang="en-US" altLang="ko-KR" dirty="0"/>
              <a:t>.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87f7227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87f7227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저희 프로젝트 목표는 다음과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인증한 </a:t>
            </a:r>
            <a:r>
              <a:rPr lang="ko-KR" altLang="en-US" dirty="0"/>
              <a:t>산모들만</a:t>
            </a:r>
            <a:r>
              <a:rPr lang="en" dirty="0"/>
              <a:t> 앱을 통한 예약이 가능하며, 앱을 사용하며 좌석에 접근 시 LED </a:t>
            </a:r>
            <a:r>
              <a:rPr lang="ko-KR" altLang="en-US" dirty="0" err="1"/>
              <a:t>양보등</a:t>
            </a:r>
            <a:r>
              <a:rPr lang="en" dirty="0"/>
              <a:t> 점등을 통해 주변에 자신이 임산부라는 것을 알리게 하는 것,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그리고 </a:t>
            </a:r>
            <a:r>
              <a:rPr lang="ko-KR" altLang="en-US" dirty="0"/>
              <a:t>임산부들은 거동이 불편해 지하철 이용에 불편함이 있으므로 앱에서 빠른 환승 하차 위치같은 정보를 제공하여</a:t>
            </a:r>
            <a:r>
              <a:rPr lang="en" dirty="0"/>
              <a:t> </a:t>
            </a:r>
            <a:r>
              <a:rPr lang="ko-KR" altLang="en-US" dirty="0"/>
              <a:t>불편함을 줄이는</a:t>
            </a:r>
            <a:r>
              <a:rPr lang="en" dirty="0"/>
              <a:t> 것 입니다.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7251ee1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7251ee1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저희 </a:t>
            </a:r>
            <a:r>
              <a:rPr lang="ko-KR" altLang="en-US" sz="1000" dirty="0"/>
              <a:t>프로젝트의</a:t>
            </a:r>
            <a:r>
              <a:rPr lang="en" sz="1000" dirty="0"/>
              <a:t> 핵심 기술은 크게 </a:t>
            </a:r>
            <a:r>
              <a:rPr lang="ko-KR" altLang="en-US" sz="1000" dirty="0"/>
              <a:t>세</a:t>
            </a:r>
            <a:r>
              <a:rPr lang="en" sz="1000" dirty="0"/>
              <a:t> 가지로 Fully managed의 서버리스 컴퓨팅 환경을 지원하는 Firebase</a:t>
            </a:r>
            <a:r>
              <a:rPr lang="en-US" sz="1000" dirty="0"/>
              <a:t>,</a:t>
            </a:r>
            <a:r>
              <a:rPr lang="ko-KR" altLang="en-US" sz="1000" dirty="0"/>
              <a:t> 일반적인 블루투스에 비해 저전력인</a:t>
            </a:r>
            <a:r>
              <a:rPr lang="en" sz="1000" dirty="0"/>
              <a:t> Bluetooth Low Energy </a:t>
            </a:r>
            <a:r>
              <a:rPr lang="ko-KR" altLang="en-US" sz="1000" dirty="0"/>
              <a:t>그리고 </a:t>
            </a:r>
            <a:r>
              <a:rPr lang="en-US" altLang="ko-KR" sz="1000" dirty="0"/>
              <a:t>IoT</a:t>
            </a:r>
            <a:r>
              <a:rPr lang="ko-KR" altLang="en-US" sz="1000" dirty="0"/>
              <a:t> 기기를 위한 가벼운</a:t>
            </a:r>
            <a:r>
              <a:rPr lang="en-US" altLang="ko-KR" sz="1000" dirty="0"/>
              <a:t> </a:t>
            </a:r>
            <a:r>
              <a:rPr lang="ko-KR" altLang="en-US" sz="1000" dirty="0"/>
              <a:t>통신 프로토콜인 </a:t>
            </a:r>
            <a:r>
              <a:rPr lang="en-US" altLang="ko-KR" sz="1000" dirty="0"/>
              <a:t>MQTT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Firebase</a:t>
            </a:r>
            <a:r>
              <a:rPr lang="ko-KR" altLang="en-US" sz="1000" dirty="0"/>
              <a:t>에서는 </a:t>
            </a:r>
            <a:r>
              <a:rPr lang="en" sz="1000" dirty="0"/>
              <a:t>로그인 및 회원가입을 굉장히 간편하게 구현할 수 있도록 지원하는 Firebase Authentication과 </a:t>
            </a:r>
            <a:r>
              <a:rPr lang="en" sz="1000" dirty="0">
                <a:solidFill>
                  <a:srgbClr val="202124"/>
                </a:solidFill>
                <a:highlight>
                  <a:srgbClr val="FFFFFF"/>
                </a:highlight>
              </a:rPr>
              <a:t>실시간 리스너를 통해 데이터 동기화를 유지하고 네트워크 지연 시간이나 인터넷 연결에 상관없이 원활하게 반응하는 NoSQL DB인 </a:t>
            </a:r>
            <a:r>
              <a:rPr lang="en" sz="1000" dirty="0"/>
              <a:t>Firestore DB를 사용했으며, </a:t>
            </a:r>
            <a:r>
              <a:rPr lang="ko-KR" altLang="en-US" sz="1000" dirty="0"/>
              <a:t>블루투스는</a:t>
            </a:r>
            <a:r>
              <a:rPr lang="en" sz="1000" dirty="0"/>
              <a:t> 저전력으로 별도의 페어링 없이도 블루투스 연결이 가능한 BLE beacon을 이용</a:t>
            </a:r>
            <a:r>
              <a:rPr lang="ko-KR" altLang="en-US" sz="1000" dirty="0"/>
              <a:t>하여 간단하게 </a:t>
            </a:r>
            <a:r>
              <a:rPr lang="ko-KR" altLang="en-US" sz="1000" dirty="0" err="1"/>
              <a:t>비컨을</a:t>
            </a:r>
            <a:r>
              <a:rPr lang="ko-KR" altLang="en-US" sz="1000" dirty="0"/>
              <a:t> 감지하여 사용자가 어떤 좌석 앞에 있는지 확인할 수 있도록 하였습니다</a:t>
            </a:r>
            <a:r>
              <a:rPr lang="en-US" altLang="ko-KR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또한 다 대 다 통신이 쉽게 가능하고</a:t>
            </a:r>
            <a:r>
              <a:rPr lang="en-US" altLang="ko-KR" sz="1000" dirty="0"/>
              <a:t>, IoT </a:t>
            </a:r>
            <a:r>
              <a:rPr lang="ko-KR" altLang="en-US" sz="1000" dirty="0"/>
              <a:t>기기를 위해 가벼운 패킷 구조를 채택하고 있는 </a:t>
            </a:r>
            <a:r>
              <a:rPr lang="en-US" altLang="ko-KR" sz="1000" dirty="0"/>
              <a:t>MQTT </a:t>
            </a:r>
            <a:r>
              <a:rPr lang="ko-KR" altLang="en-US" sz="1000" dirty="0"/>
              <a:t>프로토콜을 각 좌석의 라즈베리 파이에 통신하는데 이용하여 쉽게 다수의 좌석 현황을 관리할 수 있도록 하였습니다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다음으로 저희 프로젝트의 </a:t>
            </a:r>
            <a:r>
              <a:rPr lang="en" sz="1000" dirty="0"/>
              <a:t>핵심 기능은 크게 3가지입니다.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첫 번째는 </a:t>
            </a:r>
            <a:r>
              <a:rPr lang="ko-KR" altLang="en-US" sz="1000" dirty="0"/>
              <a:t>지하철 이용의 편의를 위해</a:t>
            </a:r>
            <a:r>
              <a:rPr lang="en" sz="1000" dirty="0"/>
              <a:t> 사용자로부터 출발역과 도착역을 입력받으면 이동 경로, 소요 시간, </a:t>
            </a:r>
            <a:r>
              <a:rPr lang="ko-KR" altLang="en-US" sz="1000" dirty="0"/>
              <a:t>빠른 </a:t>
            </a:r>
            <a:r>
              <a:rPr lang="en" sz="1000" dirty="0"/>
              <a:t>환승 정보를 보여주는 경로 검색 기능입니다.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두 번째는 예약할 경로 </a:t>
            </a:r>
            <a:r>
              <a:rPr lang="ko-KR" altLang="en-US" sz="1000" dirty="0"/>
              <a:t>간</a:t>
            </a:r>
            <a:r>
              <a:rPr lang="en" sz="1000" dirty="0"/>
              <a:t> 좌석의 예약 정보와 실시간 정보를 토대로, </a:t>
            </a:r>
            <a:r>
              <a:rPr lang="ko-KR" altLang="en-US" sz="1000" dirty="0"/>
              <a:t>좌석의 이용현황을 실시간으로 업데이트 해주고</a:t>
            </a:r>
            <a:r>
              <a:rPr lang="en" sz="1000" dirty="0"/>
              <a:t>, 사용자가 예약을 </a:t>
            </a:r>
            <a:r>
              <a:rPr lang="ko-KR" altLang="en-US" sz="1000" dirty="0"/>
              <a:t>할 수 있게 하는</a:t>
            </a:r>
            <a:r>
              <a:rPr lang="en" sz="1000" dirty="0"/>
              <a:t> 좌석 예약 기능입니다.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세 번째는 사용자가 좌석에 접근하면 사용자의 예약 정보와 좌석의 예약 정보를 비교하여 각 상황에 맞게 </a:t>
            </a:r>
            <a:r>
              <a:rPr lang="ko-KR" altLang="en-US" sz="1000" dirty="0"/>
              <a:t>지정된 다른 색의 </a:t>
            </a:r>
            <a:r>
              <a:rPr lang="en-US" altLang="ko-KR" sz="1000" dirty="0"/>
              <a:t>LED</a:t>
            </a:r>
            <a:r>
              <a:rPr lang="ko-KR" altLang="en-US" sz="1000" dirty="0"/>
              <a:t>로 양보 </a:t>
            </a:r>
            <a:r>
              <a:rPr lang="ko-KR" altLang="en-US" sz="1000" dirty="0" err="1"/>
              <a:t>안내등을</a:t>
            </a:r>
            <a:r>
              <a:rPr lang="ko-KR" altLang="en-US" sz="1000" dirty="0"/>
              <a:t> 점등하여 자리에 앉아있는 승객에게 산모임을 알리고 안내를 부탁드리는 기능입니다</a:t>
            </a:r>
            <a:r>
              <a:rPr lang="en-US" altLang="ko-KR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해당 핵심 기능의 </a:t>
            </a:r>
            <a:r>
              <a:rPr lang="en" sz="1000" dirty="0"/>
              <a:t>자세한 내용은 발표 마지막의 시연 영상에서 보여드리겠습니다.</a:t>
            </a:r>
            <a:endParaRPr sz="10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8704acc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8704acc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다음은 저희 프로젝트의 시스템 구조도입니다.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87f722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87f722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이러한 예약 시스템이 가지는 기대 효과는 다음과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첫 번째로 열차의 좌석 현황을 실시간으로 알 수 있게 함으로써 임산부의 불필요한 이동 거리와 시간을 최소화시킬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두 번째로 </a:t>
            </a:r>
            <a:r>
              <a:rPr lang="ko-KR" altLang="en-US" dirty="0" err="1"/>
              <a:t>배려석</a:t>
            </a:r>
            <a:r>
              <a:rPr lang="ko-KR" altLang="en-US" dirty="0"/>
              <a:t> 근처로 다가가면</a:t>
            </a:r>
            <a:r>
              <a:rPr lang="en" dirty="0"/>
              <a:t> </a:t>
            </a:r>
            <a:r>
              <a:rPr lang="ko-KR" altLang="en-US" dirty="0"/>
              <a:t>자동으로 점등되는 양보 </a:t>
            </a:r>
            <a:r>
              <a:rPr lang="ko-KR" altLang="en-US" dirty="0" err="1"/>
              <a:t>안내등을</a:t>
            </a:r>
            <a:r>
              <a:rPr lang="en" dirty="0"/>
              <a:t> 통해 </a:t>
            </a:r>
            <a:r>
              <a:rPr lang="ko-KR" altLang="en-US" dirty="0"/>
              <a:t>주변 승객들에게</a:t>
            </a:r>
            <a:r>
              <a:rPr lang="en" dirty="0"/>
              <a:t> 사용자 본인이 임산부라는 사실을 명확히 알릴 수 있으며,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세 번째로 좌석 예약 기록이 저장되기 때문에 자주 이용하는 경로의 경우 빠르게 검색</a:t>
            </a:r>
            <a:r>
              <a:rPr lang="ko-KR" altLang="en-US" dirty="0"/>
              <a:t>하고 좌석의 예약을 쉽게 할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또한 사용자가 미처 예약을 하지 못했더라도, 예약이 되지 않은 좌석에 접근하면 </a:t>
            </a:r>
            <a:r>
              <a:rPr lang="ko-KR" altLang="en-US" dirty="0" err="1"/>
              <a:t>양보등이</a:t>
            </a:r>
            <a:r>
              <a:rPr lang="en" dirty="0"/>
              <a:t> 점등되어 자리를 양보받을 수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87f3bd27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87f3bd27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개발 중 계획과 달라진 수정사항 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첫 번째로 초기 설계와 다르게 각 좌석에 장착되는 </a:t>
            </a:r>
            <a:r>
              <a:rPr lang="ko-KR" altLang="en-US" dirty="0" err="1"/>
              <a:t>팜보드</a:t>
            </a:r>
            <a:r>
              <a:rPr lang="ko-KR" altLang="en-US" dirty="0"/>
              <a:t> 컴퓨터를 </a:t>
            </a:r>
            <a:r>
              <a:rPr lang="ko-KR" altLang="en-US" dirty="0" err="1"/>
              <a:t>아두이노에서</a:t>
            </a:r>
            <a:r>
              <a:rPr lang="ko-KR" altLang="en-US" dirty="0"/>
              <a:t> 라즈베리 파이로 변경하였습니다</a:t>
            </a:r>
            <a:r>
              <a:rPr lang="en-US" altLang="ko-KR" dirty="0"/>
              <a:t>.</a:t>
            </a: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아두이노는 하나의 실행파일에서 모든 기능이 실행되는데 비해 라즈베리 파이는 라즈비안이라는 리눅스 기반의 자체 OS를 구동하여 동작합니다. 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하나의 실행파일로 동작하는 아두이노는 여러가지 센서와 서버와 통신하는 부분이 순차적으로 진</a:t>
            </a:r>
            <a:r>
              <a:rPr lang="ko-KR" altLang="en-US" dirty="0" err="1"/>
              <a:t>행되지만</a:t>
            </a:r>
            <a:r>
              <a:rPr lang="en-US" altLang="ko-KR" dirty="0"/>
              <a:t>,</a:t>
            </a:r>
            <a:r>
              <a:rPr lang="en" dirty="0"/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/>
              <a:t>라즈베리 파이는 멀티태스킹이 가능하여 모든 기능이 큰 딜레이 없이 동시에 동작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기능별로 관리가 쉽다는 장점을 가지고 있었기 때문에 </a:t>
            </a:r>
            <a:r>
              <a:rPr lang="en" dirty="0"/>
              <a:t>라즈베리 파이로 하드웨어를 변경하였습니다.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87f3bd270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87f3bd270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저희가 처음에 구현하려고 했던 것은 실시간 위치를 기반으로 한 실제 역과 노선을 방문하는 열차의 좌석 예약이었습니다.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B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그러나, 노선과 운행중인 열차가 너무 많았고, 실시간으로 지하철의 위치 정보를 제공하는 API 또한 존재하지 않았습니다.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 dirty="0">
              <a:solidFill>
                <a:srgbClr val="333333"/>
              </a:solidFill>
              <a:highlight>
                <a:srgbClr val="FFFBE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333333"/>
                </a:solidFill>
                <a:highlight>
                  <a:srgbClr val="FFFBE1"/>
                </a:highlight>
              </a:rPr>
              <a:t>마지막으로, 좌석 예약 진행 시 자신의 위치 정보가 없었기에 실제 지하철에 바로 적용하는 것에는 어려움이 있었습니다.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jp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jpg"/><Relationship Id="rId11" Type="http://schemas.openxmlformats.org/officeDocument/2006/relationships/image" Target="../media/image26.jp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12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눈치보이조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CCCE444-7E0B-4F75-9CEA-96AAFBAD3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734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239600"/>
            <a:ext cx="8520600" cy="26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노선과 구간을 특정하여 시연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가상의 시간표를 지정하여 시연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열차의 위치를 특정 역에 고정시켜 구간별 예약 정보를 비교</a:t>
            </a: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0FD13F1-1D0C-4928-AB5B-353C18B94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90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D3120E6-E6F9-417C-A11C-3B9B9296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9" name="Google Shape;156;p23">
            <a:extLst>
              <a:ext uri="{FF2B5EF4-FFF2-40B4-BE49-F238E27FC236}">
                <a16:creationId xmlns:a16="http://schemas.microsoft.com/office/drawing/2014/main" id="{4B3D31CC-716B-40F5-B0C4-5A44C6D0271B}"/>
              </a:ext>
            </a:extLst>
          </p:cNvPr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57151" y="1084093"/>
            <a:ext cx="4414849" cy="14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0" name="Google Shape;157;p23">
            <a:extLst>
              <a:ext uri="{FF2B5EF4-FFF2-40B4-BE49-F238E27FC236}">
                <a16:creationId xmlns:a16="http://schemas.microsoft.com/office/drawing/2014/main" id="{AC3DCA58-A10E-4D43-AAF7-5FE0610BDF6A}"/>
              </a:ext>
            </a:extLst>
          </p:cNvPr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708851" y="1084093"/>
            <a:ext cx="4219059" cy="14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1" name="Google Shape;158;p23">
            <a:extLst>
              <a:ext uri="{FF2B5EF4-FFF2-40B4-BE49-F238E27FC236}">
                <a16:creationId xmlns:a16="http://schemas.microsoft.com/office/drawing/2014/main" id="{F936EDC5-33C2-40DF-8429-CFB9C82A934F}"/>
              </a:ext>
            </a:extLst>
          </p:cNvPr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57150" y="2493361"/>
            <a:ext cx="4414850" cy="1727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pic>
        <p:nvPicPr>
          <p:cNvPr id="12" name="Google Shape;159;p23">
            <a:extLst>
              <a:ext uri="{FF2B5EF4-FFF2-40B4-BE49-F238E27FC236}">
                <a16:creationId xmlns:a16="http://schemas.microsoft.com/office/drawing/2014/main" id="{CBB19243-73AF-484B-BBF8-4AD2EF72D447}"/>
              </a:ext>
            </a:extLst>
          </p:cNvPr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4693236" y="2513193"/>
            <a:ext cx="4219050" cy="15826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pic>
      <p:sp>
        <p:nvSpPr>
          <p:cNvPr id="13" name="Google Shape;160;p23">
            <a:extLst>
              <a:ext uri="{FF2B5EF4-FFF2-40B4-BE49-F238E27FC236}">
                <a16:creationId xmlns:a16="http://schemas.microsoft.com/office/drawing/2014/main" id="{C65F17AA-E478-4286-A8AB-A8EB83EEE76F}"/>
              </a:ext>
            </a:extLst>
          </p:cNvPr>
          <p:cNvSpPr/>
          <p:nvPr/>
        </p:nvSpPr>
        <p:spPr>
          <a:xfrm>
            <a:off x="1419900" y="4255242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lang="ko-KR"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 advTm="864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5;p23">
            <a:extLst>
              <a:ext uri="{FF2B5EF4-FFF2-40B4-BE49-F238E27FC236}">
                <a16:creationId xmlns:a16="http://schemas.microsoft.com/office/drawing/2014/main" id="{FA34D60F-345C-49EC-8C40-2DE3BEA1C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rgbClr val="F55E61"/>
                </a:solidFill>
                <a:latin typeface="Impact" panose="020B0806030902050204" pitchFamily="34" charset="0"/>
              </a:rPr>
              <a:t>비용 관련 피드백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F4A92E-F513-40ED-9DEC-813CF8EA84B1}"/>
              </a:ext>
            </a:extLst>
          </p:cNvPr>
          <p:cNvSpPr/>
          <p:nvPr/>
        </p:nvSpPr>
        <p:spPr>
          <a:xfrm>
            <a:off x="443443" y="1309866"/>
            <a:ext cx="825711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1900" dirty="0">
                <a:latin typeface="Lato" panose="020B0600000101010101" charset="0"/>
              </a:rPr>
              <a:t>프로토타입 한계로 모든 좌석에 하드웨어를 연동하는 것에 비용 문제 발생</a:t>
            </a:r>
            <a:endParaRPr lang="en-US" altLang="ko-KR" sz="1900" dirty="0">
              <a:latin typeface="Lato" panose="020B0600000101010101" charset="0"/>
            </a:endParaRPr>
          </a:p>
          <a:p>
            <a:pPr fontAlgn="base">
              <a:buFont typeface="+mj-lt"/>
              <a:buAutoNum type="arabicPeriod"/>
            </a:pPr>
            <a:endParaRPr lang="en-US" altLang="ko-KR" sz="1900" dirty="0">
              <a:latin typeface="Lato" panose="020B0600000101010101" charset="0"/>
            </a:endParaRPr>
          </a:p>
          <a:p>
            <a:pPr fontAlgn="base"/>
            <a:endParaRPr lang="ko-KR" altLang="en-US" sz="1900" dirty="0">
              <a:latin typeface="Lato" panose="020B0600000101010101" charset="0"/>
            </a:endParaRPr>
          </a:p>
          <a:p>
            <a:pPr fontAlgn="base">
              <a:buFont typeface="+mj-lt"/>
              <a:buAutoNum type="arabicPeriod" startAt="2"/>
            </a:pPr>
            <a:r>
              <a:rPr lang="ko-KR" altLang="en-US" sz="1900" dirty="0">
                <a:latin typeface="Lato" panose="020B0600000101010101" charset="0"/>
              </a:rPr>
              <a:t>이후 실제로 모든 좌석에 라즈베리 파이를 하나씩 연동할 때 비용이 너무 큼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E23F0AB-2754-4DE9-8553-5753A53212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8531"/>
      </p:ext>
    </p:extLst>
  </p:cSld>
  <p:clrMapOvr>
    <a:masterClrMapping/>
  </p:clrMapOvr>
  <p:transition spd="slow" advTm="3266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08" y="1019088"/>
            <a:ext cx="1251449" cy="1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0817" y="977587"/>
            <a:ext cx="1313221" cy="17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131" y="2996300"/>
            <a:ext cx="1313225" cy="18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6700" y="3080275"/>
            <a:ext cx="1192525" cy="16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6698" y="1018612"/>
            <a:ext cx="1192525" cy="166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647925" y="1019100"/>
            <a:ext cx="13533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김도훈(팀장) 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Firestore DB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Express 서버 구축 및 관리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어플리케이션,서버, 하드웨어 간 통신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744725" y="1018625"/>
            <a:ext cx="1251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곽지훈 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초기 레이아웃,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좌석 예약 구현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647925" y="3049775"/>
            <a:ext cx="15552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김상원 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라즈베리 파이 설계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시제품</a:t>
            </a: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제작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서버 하드웨어 통신</a:t>
            </a:r>
            <a:endParaRPr sz="1000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 dirty="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602313" y="3039225"/>
            <a:ext cx="1696500" cy="22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명석현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블루투스, 현재 좌석 현황 구현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어플리케이션, 서버간 통신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7698000" y="3080277"/>
            <a:ext cx="11637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홍령기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안드로이드 어플리케이션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레이아웃, UI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7654200" y="1086450"/>
            <a:ext cx="12513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소가위 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현지화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176700" y="2523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팀원 역할</a:t>
            </a:r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B9EF57F-B374-41C7-B325-D640AF2C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4" name="그림 3" descr="사람, 실외, 여자, 눈이(가) 표시된 사진&#10;&#10;자동 생성된 설명">
            <a:extLst>
              <a:ext uri="{FF2B5EF4-FFF2-40B4-BE49-F238E27FC236}">
                <a16:creationId xmlns:a16="http://schemas.microsoft.com/office/drawing/2014/main" id="{08E0FDD2-F15B-4EF1-AE24-3A64EA66D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700" y="2996300"/>
            <a:ext cx="1313225" cy="18385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120A8F-A535-4A1B-95B5-A854B9E20A26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B6F7C6-195C-40CC-9BFA-2AE36978979D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</p:cSld>
  <p:clrMapOvr>
    <a:masterClrMapping/>
  </p:clrMapOvr>
  <p:transition spd="slow" advTm="53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감사합니다.</a:t>
            </a:r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BEF2E39-2B58-47B0-8837-31654F5CE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1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75" y="706738"/>
            <a:ext cx="5379850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2824" y="1066375"/>
            <a:ext cx="5731875" cy="3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64100" y="233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Impact" panose="020B0806030902050204" pitchFamily="34" charset="0"/>
                <a:ea typeface="Comic Sans MS"/>
                <a:cs typeface="Comic Sans MS"/>
                <a:sym typeface="Comic Sans MS"/>
              </a:rPr>
              <a:t>BACKGROUND</a:t>
            </a:r>
            <a:endParaRPr sz="1100" dirty="0">
              <a:latin typeface="Impact" panose="020B0806030902050204" pitchFamily="34" charset="0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100" y="138950"/>
            <a:ext cx="8585050" cy="47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B967945-8461-4EE0-A4A8-53F689DCA2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302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6175"/>
            <a:ext cx="9144000" cy="51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FD10D3-3E5D-4EEF-846C-47526F51FA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541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프로젝트 목표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568375" y="3921850"/>
            <a:ext cx="71613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예약한 사용자, 예약하지 않은 사용자가 모두 좌석에 접근하는 것으로 LED 점등을 통해 임산부임을 주변에 알릴 수 있게 한다.</a:t>
            </a:r>
            <a:endParaRPr sz="1900"/>
          </a:p>
        </p:txBody>
      </p:sp>
      <p:sp>
        <p:nvSpPr>
          <p:cNvPr id="83" name="Google Shape;83;p16"/>
          <p:cNvSpPr/>
          <p:nvPr/>
        </p:nvSpPr>
        <p:spPr>
          <a:xfrm>
            <a:off x="752363" y="1327375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52363" y="2148388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52363" y="2953600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52363" y="3758800"/>
            <a:ext cx="528600" cy="542700"/>
          </a:xfrm>
          <a:prstGeom prst="ellipse">
            <a:avLst/>
          </a:prstGeom>
          <a:solidFill>
            <a:srgbClr val="F4CCCC"/>
          </a:solidFill>
          <a:ln>
            <a:noFill/>
          </a:ln>
          <a:effectLst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568375" y="1390609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인증한 임산부만 사용 가능한 어플리케이션을 만든다. 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568375" y="2234356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사용자가 입력한 경로에 대해서 소요 시간, 환승 정보 등을 알 수 있게 한다.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568375" y="3078103"/>
            <a:ext cx="7161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사용자가 입력한 경로에 대해서 해당 구간의 예약 상태와 좌석의 실시간 상태를 종합하여 예약 가능 여부를 알 수 있게 한다.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0FCE455-2175-4DF6-B949-B81AE61892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62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657889" y="292013"/>
            <a:ext cx="2768700" cy="5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/>
            <a:r>
              <a:rPr lang="ko-KR" altLang="en-US" sz="2400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핵심 기술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7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506686" y="2401563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FIREBASE</a:t>
            </a:r>
            <a:endParaRPr dirty="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775" y="746663"/>
            <a:ext cx="1616625" cy="1632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299510" y="262900"/>
            <a:ext cx="3186600" cy="5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/>
            <a:r>
              <a:rPr lang="ko-KR" altLang="en-US" sz="2400" b="0" dirty="0">
                <a:solidFill>
                  <a:schemeClr val="bg1"/>
                </a:solidFill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핵심 기능</a:t>
            </a:r>
            <a:endParaRPr sz="2400" dirty="0">
              <a:solidFill>
                <a:schemeClr val="bg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9400" y="813100"/>
            <a:ext cx="1486800" cy="14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1650" y="2920400"/>
            <a:ext cx="1616625" cy="141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0025" y="2920399"/>
            <a:ext cx="1455099" cy="14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6149411" y="2372450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경로 검색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996561" y="4426475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좌석 예약</a:t>
            </a:r>
            <a:endParaRPr dirty="0"/>
          </a:p>
        </p:txBody>
      </p:sp>
      <p:sp>
        <p:nvSpPr>
          <p:cNvPr id="108" name="Google Shape;108;p17"/>
          <p:cNvSpPr/>
          <p:nvPr/>
        </p:nvSpPr>
        <p:spPr>
          <a:xfrm>
            <a:off x="7234174" y="4426475"/>
            <a:ext cx="1486800" cy="2733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0" dist="9525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Do Hyeon"/>
                <a:ea typeface="Do Hyeon"/>
                <a:cs typeface="Do Hyeon"/>
                <a:sym typeface="Do Hyeon"/>
              </a:rPr>
              <a:t>좌석 </a:t>
            </a:r>
            <a:r>
              <a:rPr lang="ko-KR" altLang="en-US" sz="1100" dirty="0" err="1">
                <a:latin typeface="Do Hyeon"/>
                <a:ea typeface="Do Hyeon"/>
                <a:cs typeface="Do Hyeon"/>
                <a:sym typeface="Do Hyeon"/>
              </a:rPr>
              <a:t>양보안내등</a:t>
            </a:r>
            <a:r>
              <a:rPr lang="en" sz="1100" dirty="0">
                <a:latin typeface="Do Hyeon"/>
                <a:ea typeface="Do Hyeon"/>
                <a:cs typeface="Do Hyeon"/>
                <a:sym typeface="Do Hyeon"/>
              </a:rPr>
              <a:t> 점등</a:t>
            </a:r>
            <a:endParaRPr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0D9B26-79FA-4434-B2D1-033149BE3D1C}"/>
              </a:ext>
            </a:extLst>
          </p:cNvPr>
          <p:cNvGrpSpPr/>
          <p:nvPr/>
        </p:nvGrpSpPr>
        <p:grpSpPr>
          <a:xfrm>
            <a:off x="2701212" y="3071759"/>
            <a:ext cx="1486800" cy="1607588"/>
            <a:chOff x="2701212" y="3071759"/>
            <a:chExt cx="1486800" cy="1607588"/>
          </a:xfrm>
        </p:grpSpPr>
        <p:sp>
          <p:nvSpPr>
            <p:cNvPr id="18" name="Google Shape;99;p17">
              <a:extLst>
                <a:ext uri="{FF2B5EF4-FFF2-40B4-BE49-F238E27FC236}">
                  <a16:creationId xmlns:a16="http://schemas.microsoft.com/office/drawing/2014/main" id="{901B1423-F365-4098-BD50-8B7B6819A78E}"/>
                </a:ext>
              </a:extLst>
            </p:cNvPr>
            <p:cNvSpPr/>
            <p:nvPr/>
          </p:nvSpPr>
          <p:spPr>
            <a:xfrm>
              <a:off x="2701212" y="4411447"/>
              <a:ext cx="1486800" cy="267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stA="0" dist="952500" dir="5400000" fadeDir="5400011" sy="-100000" algn="bl" rotWithShape="0"/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en" sz="1800" dirty="0">
                  <a:latin typeface="Do Hyeon"/>
                  <a:ea typeface="Do Hyeon"/>
                  <a:cs typeface="Do Hyeon"/>
                  <a:sym typeface="Do Hyeon"/>
                </a:rPr>
                <a:t>BLE</a:t>
              </a:r>
              <a:endParaRPr lang="ko-KR" dirty="0"/>
            </a:p>
          </p:txBody>
        </p:sp>
        <p:pic>
          <p:nvPicPr>
            <p:cNvPr id="19" name="Google Shape;100;p17">
              <a:extLst>
                <a:ext uri="{FF2B5EF4-FFF2-40B4-BE49-F238E27FC236}">
                  <a16:creationId xmlns:a16="http://schemas.microsoft.com/office/drawing/2014/main" id="{F55547A5-BDD1-4E2E-B071-730262582B83}"/>
                </a:ext>
              </a:extLst>
            </p:cNvPr>
            <p:cNvPicPr/>
            <p:nvPr/>
          </p:nvPicPr>
          <p:blipFill rotWithShape="1">
            <a:blip r:embed="rId10">
              <a:alphaModFix/>
            </a:blip>
            <a:stretch>
              <a:fillRect/>
            </a:stretch>
          </p:blipFill>
          <p:spPr>
            <a:xfrm>
              <a:off x="2782356" y="3071759"/>
              <a:ext cx="1355725" cy="122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3FA45A-086C-4EAD-91FF-E4418180810A}"/>
              </a:ext>
            </a:extLst>
          </p:cNvPr>
          <p:cNvGrpSpPr/>
          <p:nvPr/>
        </p:nvGrpSpPr>
        <p:grpSpPr>
          <a:xfrm>
            <a:off x="172918" y="3065880"/>
            <a:ext cx="2076012" cy="1609720"/>
            <a:chOff x="172918" y="3065880"/>
            <a:chExt cx="2076012" cy="16097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1214638-B9B0-4986-BA15-E1E276FBC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72918" y="3065880"/>
              <a:ext cx="2076012" cy="1387768"/>
            </a:xfrm>
            <a:prstGeom prst="rect">
              <a:avLst/>
            </a:prstGeom>
          </p:spPr>
        </p:pic>
        <p:sp>
          <p:nvSpPr>
            <p:cNvPr id="21" name="Google Shape;99;p17">
              <a:extLst>
                <a:ext uri="{FF2B5EF4-FFF2-40B4-BE49-F238E27FC236}">
                  <a16:creationId xmlns:a16="http://schemas.microsoft.com/office/drawing/2014/main" id="{9F014CE4-17F1-4AED-8ABC-68B1D7D43944}"/>
                </a:ext>
              </a:extLst>
            </p:cNvPr>
            <p:cNvSpPr/>
            <p:nvPr/>
          </p:nvSpPr>
          <p:spPr>
            <a:xfrm>
              <a:off x="550436" y="4407700"/>
              <a:ext cx="1486800" cy="267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stA="0" dist="952500" dir="5400000" fadeDir="5400011" sy="-100000" algn="bl" rotWithShape="0"/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en-US" altLang="ko-KR" sz="1800" dirty="0">
                  <a:latin typeface="Do Hyeon"/>
                  <a:ea typeface="Do Hyeon"/>
                  <a:cs typeface="Do Hyeon"/>
                  <a:sym typeface="Do Hyeon"/>
                </a:rPr>
                <a:t>MQTT</a:t>
              </a: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76C4AE8-551F-4D4C-9AC4-9BC098BFC6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9881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322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시스템 구조</a:t>
            </a:r>
            <a:endParaRPr dirty="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00" y="1052200"/>
            <a:ext cx="8935001" cy="3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4D392FC-F296-4D62-8636-C735B2F3E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78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245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기대 효과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I.   	임산부가 이동하고자 하는 경로의 정보와 열차의 좌석 현황을 실시간으로 알 수 있게 함으로써 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    	사용자가 열차 이동을 위해 요구되는 시간과 이동을 최소화한다.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11700" y="2059117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II.   	좌석 예약을 통해 사용자는 예약한 좌석에 접근함으로써 LED를 통해 임산부임을 알리고 양보 받	을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2965758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III.   	좌석 예약의 History가 저장되기 때문에 자주 이용하는 경로의 경우 빠르게 검색할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3872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IV.   	미처 예약을 하지 못한 상태일지라도 다른 임산부가 예약하지 않은 좌석에 접근하면 </a:t>
            </a:r>
            <a:endParaRPr sz="16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+mn-lt"/>
                <a:ea typeface="Do Hyeon"/>
                <a:cs typeface="Do Hyeon"/>
                <a:sym typeface="Do Hyeon"/>
              </a:rPr>
              <a:t>      	LED가 점등되어 자리를 양보 받을 수 있다.</a:t>
            </a:r>
            <a:endParaRPr sz="1000" dirty="0">
              <a:solidFill>
                <a:srgbClr val="000000"/>
              </a:solidFill>
              <a:latin typeface="+mn-lt"/>
              <a:ea typeface="Do Hyeon"/>
              <a:cs typeface="Do Hyeon"/>
              <a:sym typeface="Do Hyeon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11700" y="1778575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11700" y="2685217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11700" y="3591858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11700" y="4498500"/>
            <a:ext cx="8520600" cy="83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5D7BD70-13A6-4B7F-A54D-D46234CE6C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26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altLang="ko-KR" b="0" dirty="0">
                <a:latin typeface="Impact" panose="020B0806030902050204" pitchFamily="34" charset="0"/>
              </a:rPr>
              <a:t>- 1</a:t>
            </a:r>
            <a:endParaRPr b="0" dirty="0"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790" y="1468050"/>
            <a:ext cx="18811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5113" y="1468038"/>
            <a:ext cx="2762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4386278" y="2097575"/>
            <a:ext cx="1057800" cy="3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아두이노에서 라즈베리 파이로 하드웨어 설계 변경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361B546-2A55-4A2C-A20A-E62C638AC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696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Impact" panose="020B080603090205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개발 수정 사항 </a:t>
            </a:r>
            <a:r>
              <a:rPr lang="en" b="0" dirty="0">
                <a:latin typeface="Impact" panose="020B0806030902050204" pitchFamily="34" charset="0"/>
              </a:rPr>
              <a:t>- 2</a:t>
            </a:r>
            <a:endParaRPr b="0" dirty="0">
              <a:latin typeface="Impact" panose="020B0806030902050204" pitchFamily="34" charset="0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239600"/>
            <a:ext cx="8520600" cy="26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노선과 운행 중인 열차가 너무 많음.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실시간 지하철의 위치 정보를 제공하는 API의 부재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endParaRPr sz="19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dirty="0">
                <a:solidFill>
                  <a:srgbClr val="000000"/>
                </a:solidFill>
              </a:rPr>
              <a:t>좌석 예약 진행 시 </a:t>
            </a:r>
            <a:r>
              <a:rPr lang="ko-KR" altLang="en-US" sz="1900" dirty="0">
                <a:solidFill>
                  <a:srgbClr val="000000"/>
                </a:solidFill>
              </a:rPr>
              <a:t>이용자 </a:t>
            </a:r>
            <a:r>
              <a:rPr lang="en" sz="1900" dirty="0">
                <a:solidFill>
                  <a:srgbClr val="000000"/>
                </a:solidFill>
              </a:rPr>
              <a:t>자신의 위치 정보 부재</a:t>
            </a: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1419888" y="3576000"/>
            <a:ext cx="6304200" cy="761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실제 지하철에 바로 적용하는 것의 어려움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D3D41C7-26FA-4544-8D70-6E51E1D7B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6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1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9|1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|4.5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3.5|46.5|9.2|1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6|6.7|6.6"/>
</p:tagLst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1107</Words>
  <Application>Microsoft Office PowerPoint</Application>
  <PresentationFormat>화면 슬라이드 쇼(16:9)</PresentationFormat>
  <Paragraphs>148</Paragraphs>
  <Slides>14</Slides>
  <Notes>14</Notes>
  <HiddenSlides>0</HiddenSlides>
  <MMClips>14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Arial</vt:lpstr>
      <vt:lpstr>Do Hyeon</vt:lpstr>
      <vt:lpstr>Impact</vt:lpstr>
      <vt:lpstr>Courier New</vt:lpstr>
      <vt:lpstr>Lato</vt:lpstr>
      <vt:lpstr>HY헤드라인M</vt:lpstr>
      <vt:lpstr>Comic Sans MS</vt:lpstr>
      <vt:lpstr>Playfair Display</vt:lpstr>
      <vt:lpstr>Coral</vt:lpstr>
      <vt:lpstr>눈치보이조</vt:lpstr>
      <vt:lpstr>BACKGROUND</vt:lpstr>
      <vt:lpstr>PowerPoint 프레젠테이션</vt:lpstr>
      <vt:lpstr>프로젝트 목표</vt:lpstr>
      <vt:lpstr>핵심 기술</vt:lpstr>
      <vt:lpstr>시스템 구조</vt:lpstr>
      <vt:lpstr>기대 효과</vt:lpstr>
      <vt:lpstr>개발 수정 사항 - 1</vt:lpstr>
      <vt:lpstr>개발 수정 사항 - 2</vt:lpstr>
      <vt:lpstr>개발 수정 사항 - 2</vt:lpstr>
      <vt:lpstr>개발 수정 사항 - 2</vt:lpstr>
      <vt:lpstr>비용 관련 피드백</vt:lpstr>
      <vt:lpstr>팀원 역할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눈치보이조</dc:title>
  <dc:creator>명석현</dc:creator>
  <cp:lastModifiedBy>석현 명</cp:lastModifiedBy>
  <cp:revision>13</cp:revision>
  <dcterms:modified xsi:type="dcterms:W3CDTF">2020-06-11T18:38:07Z</dcterms:modified>
</cp:coreProperties>
</file>